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4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CFD2-D259-DFE8-8EA1-EABDDEA1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54E9E-E61F-CBD6-215B-FA96D7D9D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0445-26B5-2F30-DF0E-372A3312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03F4D-BC75-2550-14FF-BBC1DE95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CEF9-24D7-A799-5505-0F176AA4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F034-598C-2188-DD8F-F2372A7A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11ACC-15BC-B165-D428-A4760FC1C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7BA14-359C-4B70-1633-7DDC98B5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30C0-8F5C-C9E4-47BC-D7312728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A88DB-3230-5EE1-D98A-64B0C6D3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78C64-E7A5-A72E-858F-E60D13441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3F2F2-B40F-46D1-AE03-BCBABAABD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C939-7865-21E0-418B-1E9746BE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9D1D5-BE0D-165D-AD25-7268E436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26386-4642-CA3D-CA41-B0479153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F8E8-BC0F-E519-C2DA-D24617B7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6526-87E2-F910-329F-84B08A101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5B72-C4CF-EB0E-52A9-49581E86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0E6C-9AB3-8F5D-0537-F092B88E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399DC-4F60-A73F-002B-22BA6DFD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1A8E-EEFA-CA11-D7B0-C71615D6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180AB-3DFC-AC0A-0E35-B7F7856CD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5E361-1E76-BDA0-F462-2FE43A04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C1370-279C-89FB-84A6-DA76C400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7E42-68A7-3CC4-F0B9-3A92605E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2120-81C1-FF15-B31B-2DC5FD2F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037E-7F9C-9A8E-C647-9493E8B57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7B610-6819-FA12-4F54-665B1CFA7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78C57-6071-F571-EC11-6F622375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EA361-95F2-39EF-3781-3023F80A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FB1A6-B37E-2F1D-753F-C8949526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8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3B5F-D15B-F61E-B712-0C3353F9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D8803-E9B6-4E96-F459-D1E11A317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1EF57-717B-E566-8469-58E41020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2ED14-6121-0BF5-29A1-173977AA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1FB8E-A3E7-2838-43C5-85FB0AF5E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BB501-3AA5-362C-9E8D-716991DB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E53D5-86BE-D21B-8FCA-4EBAD5C4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6A518-2980-98A9-F76E-D0D7908F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2293-F9DD-B368-41FA-32D2A23A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2C9FE-FEEB-8310-C6CA-C7EA55D1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09ADD-763E-62C6-7945-13E6518D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F5902-E7C6-7F38-789A-1D8DF922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99708-17F4-4D22-5B26-E5B14F42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49003-B4A2-1F09-F6E7-8BEC6BA6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2BAAF-3B0E-ED51-FE79-0924B55D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D923-88E4-390A-9BCB-E855F053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C39A-AF89-FAAC-59C0-F3F932F5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DFE78-4606-F119-F2B2-A53570202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C79A1-691F-FBE8-16CD-312EFAE6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69C59-0CDC-3F5E-5590-004F86E9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9960-F3E8-3D05-77F7-C903C2DB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7A66-D565-75F7-FEB1-E6A027F0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B7BCA-4337-68B8-1847-001EEB3C9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D4A71-54CF-81C8-0698-FAB329257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73AC0-D0BB-EEBE-D4D8-48D7A37A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7051B-80E7-3AFC-A8AD-3C8DCD6A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51CE4-CB41-26C9-B2EA-F1B35F8F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615EB-7773-0825-7E82-811CF054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55C0D-0A27-29FB-8393-CB6DB481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4DC4-380D-039A-099E-925B50287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3532-A824-49E8-84C8-C89873CEEC1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844A-2851-C21B-48BE-92E9106B3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ED3D-3C74-EE71-C49A-A5C1E9EEF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7D2F-25A6-4822-83B6-10928D6B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476E5-9EEF-0D3E-E936-66B3F3ECC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82" y="287271"/>
            <a:ext cx="10541479" cy="4707802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61191D"/>
                </a:solidFill>
              </a:rPr>
              <a:t>GOLD HILL MESA METROPOLITAN DISTRICT NO. 2</a:t>
            </a:r>
            <a:br>
              <a:rPr lang="en-US" sz="4000" b="1" dirty="0">
                <a:solidFill>
                  <a:srgbClr val="61191D"/>
                </a:solidFill>
              </a:rPr>
            </a:br>
            <a:br>
              <a:rPr lang="en-US" sz="4000" dirty="0">
                <a:solidFill>
                  <a:srgbClr val="61191D"/>
                </a:solidFill>
              </a:rPr>
            </a:br>
            <a:r>
              <a:rPr lang="en-US" sz="3600" dirty="0">
                <a:solidFill>
                  <a:srgbClr val="61191D"/>
                </a:solidFill>
              </a:rPr>
              <a:t>ANNUAL TOWN  HALL MEETING </a:t>
            </a:r>
            <a:br>
              <a:rPr lang="en-US" sz="4000" dirty="0">
                <a:solidFill>
                  <a:srgbClr val="61191D"/>
                </a:solidFill>
              </a:rPr>
            </a:br>
            <a:endParaRPr lang="en-US" sz="4000" dirty="0">
              <a:solidFill>
                <a:srgbClr val="61191D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696B0-6563-3846-F6A6-30CE969EA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 fontScale="85000" lnSpcReduction="10000"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November 16, 2023, at 5:00 pm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Gold Hill Mesa Conference Room – and – Virtual Option Available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D555199-B217-8763-196A-46335B324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2" y="5584701"/>
            <a:ext cx="5975927" cy="9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7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3B122-463C-408F-F37F-644323FD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61191D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3AACBFAE-3922-BBD7-C359-A10D9D31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59" y="5617272"/>
            <a:ext cx="1929867" cy="10228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91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3859A-1F84-40C0-9833-79A6B4B1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249142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61191D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2DBC3-13ED-F597-99B8-CDD30F06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Call to Order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Current Public Infrastructure Projects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Current Bond Status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Review Current Year to Last Month Unaudited Financial Statements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Review Budget Status for 2024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Questions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Adjourn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F4C16906-6FEE-4C0D-8171-9C7685749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59" y="5617272"/>
            <a:ext cx="1929867" cy="10228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5093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9CE33-5E70-A011-2282-903FDF5D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Agenda Item 2)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Current Public Infrastructure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499A7-346E-E20F-49BB-5327780C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90" y="1622745"/>
            <a:ext cx="502920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District’s Current Planned Infrastructure Project Include:</a:t>
            </a:r>
          </a:p>
          <a:p>
            <a:pPr lvl="1"/>
            <a:r>
              <a:rPr lang="en-US" sz="1600" dirty="0"/>
              <a:t>Removing Dead Trees</a:t>
            </a:r>
          </a:p>
          <a:p>
            <a:pPr lvl="1"/>
            <a:r>
              <a:rPr lang="en-US" sz="1600" dirty="0"/>
              <a:t>Replace Dead Trees that were removed</a:t>
            </a:r>
          </a:p>
          <a:p>
            <a:pPr lvl="1"/>
            <a:r>
              <a:rPr lang="en-US" sz="1600" dirty="0"/>
              <a:t>Add Split Rail fence along 21</a:t>
            </a:r>
            <a:r>
              <a:rPr lang="en-US" sz="1600" baseline="30000" dirty="0"/>
              <a:t>st</a:t>
            </a:r>
            <a:r>
              <a:rPr lang="en-US" sz="1600" dirty="0"/>
              <a:t> St and at the end of Lady Campbell Dr</a:t>
            </a:r>
          </a:p>
          <a:p>
            <a:pPr lvl="1"/>
            <a:r>
              <a:rPr lang="en-US" sz="1600" dirty="0"/>
              <a:t>Utilize the approved $25,000 matching Grant fund to replace struggling tree lawns with more water-wise landscaping</a:t>
            </a:r>
          </a:p>
          <a:p>
            <a:endParaRPr lang="en-US" sz="2000" dirty="0"/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ED890054-2770-9492-65BB-3E2F7588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59" y="5617272"/>
            <a:ext cx="1929867" cy="1022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A94D2-FB6B-58DC-D6DE-B0036301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66" y="1590741"/>
            <a:ext cx="4336429" cy="2949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3AC2E-2CAD-9AFA-454D-1C87F466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205" y="4731874"/>
            <a:ext cx="3086594" cy="1770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A4CC-B21A-2396-D62C-2A0A015FB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962" y="2093090"/>
            <a:ext cx="2398999" cy="19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0708E-D207-2F35-2D95-38AAE426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Agenda Item 3)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Current Bond Status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F33A03-76E3-C945-2111-FE8168C1A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390689"/>
              </p:ext>
            </p:extLst>
          </p:nvPr>
        </p:nvGraphicFramePr>
        <p:xfrm>
          <a:off x="1371599" y="1711739"/>
          <a:ext cx="9723436" cy="1495879"/>
        </p:xfrm>
        <a:graphic>
          <a:graphicData uri="http://schemas.openxmlformats.org/drawingml/2006/table">
            <a:tbl>
              <a:tblPr/>
              <a:tblGrid>
                <a:gridCol w="2305461">
                  <a:extLst>
                    <a:ext uri="{9D8B030D-6E8A-4147-A177-3AD203B41FA5}">
                      <a16:colId xmlns:a16="http://schemas.microsoft.com/office/drawing/2014/main" val="1264585968"/>
                    </a:ext>
                  </a:extLst>
                </a:gridCol>
                <a:gridCol w="2280537">
                  <a:extLst>
                    <a:ext uri="{9D8B030D-6E8A-4147-A177-3AD203B41FA5}">
                      <a16:colId xmlns:a16="http://schemas.microsoft.com/office/drawing/2014/main" val="2491596193"/>
                    </a:ext>
                  </a:extLst>
                </a:gridCol>
                <a:gridCol w="1112229">
                  <a:extLst>
                    <a:ext uri="{9D8B030D-6E8A-4147-A177-3AD203B41FA5}">
                      <a16:colId xmlns:a16="http://schemas.microsoft.com/office/drawing/2014/main" val="1039168807"/>
                    </a:ext>
                  </a:extLst>
                </a:gridCol>
                <a:gridCol w="772641">
                  <a:extLst>
                    <a:ext uri="{9D8B030D-6E8A-4147-A177-3AD203B41FA5}">
                      <a16:colId xmlns:a16="http://schemas.microsoft.com/office/drawing/2014/main" val="3645380259"/>
                    </a:ext>
                  </a:extLst>
                </a:gridCol>
                <a:gridCol w="3252568">
                  <a:extLst>
                    <a:ext uri="{9D8B030D-6E8A-4147-A177-3AD203B41FA5}">
                      <a16:colId xmlns:a16="http://schemas.microsoft.com/office/drawing/2014/main" val="712751578"/>
                    </a:ext>
                  </a:extLst>
                </a:gridCol>
              </a:tblGrid>
              <a:tr h="263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Bond Amounts</a:t>
                      </a:r>
                    </a:p>
                  </a:txBody>
                  <a:tcPr marL="9361" marR="9361" marT="9361" marB="4493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Lender/Trustee</a:t>
                      </a:r>
                    </a:p>
                  </a:txBody>
                  <a:tcPr marL="9361" marR="9361" marT="9361" marB="4493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Interest Rate</a:t>
                      </a:r>
                    </a:p>
                  </a:txBody>
                  <a:tcPr marL="9361" marR="9361" marT="9361" marB="4493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Issued</a:t>
                      </a:r>
                    </a:p>
                  </a:txBody>
                  <a:tcPr marL="9361" marR="9361" marT="9361" marB="4493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BALANCE AS OF 12/31/2023 </a:t>
                      </a:r>
                    </a:p>
                  </a:txBody>
                  <a:tcPr marL="9361" marR="9361" marT="9361" marB="4493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990475"/>
                  </a:ext>
                </a:extLst>
              </a:tr>
              <a:tr h="57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Series 2022A: $12,525,000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Maturity Date: Dec. 1, 2048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 BANK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5%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6/8/2022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$11,125,000.00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15452"/>
                  </a:ext>
                </a:extLst>
              </a:tr>
              <a:tr h="657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Series 2022B: $4,847,000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Maturity Date: Dec. 15, 2039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UMB BANK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6/8/2022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$4,670,000.00</a:t>
                      </a:r>
                    </a:p>
                  </a:txBody>
                  <a:tcPr marL="9361" marR="9361" marT="9361" marB="4493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70860"/>
                  </a:ext>
                </a:extLst>
              </a:tr>
            </a:tbl>
          </a:graphicData>
        </a:graphic>
      </p:graphicFrame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58126D9-9594-9C5A-379C-AFC83219C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71" y="305378"/>
            <a:ext cx="1929867" cy="1022829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DF80DF94-CD93-AEB3-F771-5F2339802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74400"/>
              </p:ext>
            </p:extLst>
          </p:nvPr>
        </p:nvGraphicFramePr>
        <p:xfrm>
          <a:off x="1149348" y="4524004"/>
          <a:ext cx="9893300" cy="219999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946650">
                  <a:extLst>
                    <a:ext uri="{9D8B030D-6E8A-4147-A177-3AD203B41FA5}">
                      <a16:colId xmlns:a16="http://schemas.microsoft.com/office/drawing/2014/main" val="3105066204"/>
                    </a:ext>
                  </a:extLst>
                </a:gridCol>
                <a:gridCol w="4946650">
                  <a:extLst>
                    <a:ext uri="{9D8B030D-6E8A-4147-A177-3AD203B41FA5}">
                      <a16:colId xmlns:a16="http://schemas.microsoft.com/office/drawing/2014/main" val="3529475169"/>
                    </a:ext>
                  </a:extLst>
                </a:gridCol>
              </a:tblGrid>
              <a:tr h="401679">
                <a:tc gridSpan="2">
                  <a:txBody>
                    <a:bodyPr/>
                    <a:lstStyle/>
                    <a:p>
                      <a:r>
                        <a:rPr lang="en-US" dirty="0"/>
                        <a:t>How to Calculate your Property Taxes: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12691"/>
                  </a:ext>
                </a:extLst>
              </a:tr>
              <a:tr h="983009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Market Value of your home</a:t>
                      </a:r>
                    </a:p>
                    <a:p>
                      <a:r>
                        <a:rPr lang="en-US" sz="1600" dirty="0"/>
                        <a:t>X (times) Residential Assessment Rate (RAR)</a:t>
                      </a:r>
                    </a:p>
                    <a:p>
                      <a:r>
                        <a:rPr lang="en-US" sz="1600" dirty="0"/>
                        <a:t>= Assessed Valuation (AV)</a:t>
                      </a:r>
                    </a:p>
                    <a:p>
                      <a:r>
                        <a:rPr lang="en-US" sz="1600" dirty="0"/>
                        <a:t>AV x (times) Mill Levy Rate</a:t>
                      </a:r>
                    </a:p>
                    <a:p>
                      <a:r>
                        <a:rPr lang="en-US" sz="1600" dirty="0"/>
                        <a:t>÷ (divided by) 1,000</a:t>
                      </a:r>
                    </a:p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= Annual Property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EXAMPLE:</a:t>
                      </a:r>
                    </a:p>
                    <a:p>
                      <a:r>
                        <a:rPr lang="en-US" sz="1600" dirty="0"/>
                        <a:t>Home Value is $500,000</a:t>
                      </a:r>
                    </a:p>
                    <a:p>
                      <a:r>
                        <a:rPr lang="en-US" sz="1600" dirty="0"/>
                        <a:t>$500,000 x 6.765% (current RAR)</a:t>
                      </a:r>
                    </a:p>
                    <a:p>
                      <a:r>
                        <a:rPr lang="en-US" sz="1600" dirty="0"/>
                        <a:t>= 33,825 (AV)</a:t>
                      </a:r>
                    </a:p>
                    <a:p>
                      <a:r>
                        <a:rPr lang="en-US" sz="1600" dirty="0"/>
                        <a:t>33,825 x 45.465 (current mill levy) = 1,537,853.63</a:t>
                      </a:r>
                    </a:p>
                    <a:p>
                      <a:r>
                        <a:rPr lang="en-US" sz="1600" dirty="0"/>
                        <a:t>÷ 1,000 </a:t>
                      </a:r>
                    </a:p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= $1,537.85/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03668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C0E5E07-7BD6-796D-8BBD-0C670CE87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63121"/>
              </p:ext>
            </p:extLst>
          </p:nvPr>
        </p:nvGraphicFramePr>
        <p:xfrm>
          <a:off x="2022060" y="3347667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071209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03466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 Certified</a:t>
                      </a:r>
                    </a:p>
                    <a:p>
                      <a:pPr algn="ctr"/>
                      <a:r>
                        <a:rPr lang="en-US" dirty="0"/>
                        <a:t>Operations &amp; Maintenance Mill Levy</a:t>
                      </a:r>
                    </a:p>
                    <a:p>
                      <a:pPr algn="ctr"/>
                      <a:r>
                        <a:rPr lang="en-US" dirty="0"/>
                        <a:t>11.366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2024 Certified</a:t>
                      </a:r>
                    </a:p>
                    <a:p>
                      <a:pPr algn="ctr"/>
                      <a:r>
                        <a:rPr lang="en-US" dirty="0"/>
                        <a:t>Debt Service Mill Levy</a:t>
                      </a:r>
                    </a:p>
                    <a:p>
                      <a:pPr algn="ctr"/>
                      <a:r>
                        <a:rPr lang="en-US" dirty="0"/>
                        <a:t>34.099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9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59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2F076-1842-D029-EDD0-AE8EFB62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141362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 Item 4)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Unaudited Financial Statements – Balance Sheet as of 10/31/2023 </a:t>
            </a:r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609530B-7B9E-DD0F-E118-EB8ED376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59" y="5617272"/>
            <a:ext cx="1929867" cy="1022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FILTER" hidden="1">
            <a:extLst>
              <a:ext uri="{FF2B5EF4-FFF2-40B4-BE49-F238E27FC236}">
                <a16:creationId xmlns:a16="http://schemas.microsoft.com/office/drawing/2014/main" id="{FEE6AAC5-E1E0-187D-651D-223D741F4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513" y="2317750"/>
            <a:ext cx="914400" cy="228600"/>
          </a:xfrm>
          <a:prstGeom prst="rect">
            <a:avLst/>
          </a:prstGeom>
        </p:spPr>
      </p:pic>
      <p:pic>
        <p:nvPicPr>
          <p:cNvPr id="7" name="HEADER" hidden="1">
            <a:extLst>
              <a:ext uri="{FF2B5EF4-FFF2-40B4-BE49-F238E27FC236}">
                <a16:creationId xmlns:a16="http://schemas.microsoft.com/office/drawing/2014/main" id="{EE68F367-2090-2952-A7BD-2D2F2E8EC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13" y="2317750"/>
            <a:ext cx="914400" cy="22860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2BC48F-1DB9-7E04-D5E3-765360BB3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09234"/>
              </p:ext>
            </p:extLst>
          </p:nvPr>
        </p:nvGraphicFramePr>
        <p:xfrm>
          <a:off x="5308525" y="283845"/>
          <a:ext cx="5821887" cy="556459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68233">
                  <a:extLst>
                    <a:ext uri="{9D8B030D-6E8A-4147-A177-3AD203B41FA5}">
                      <a16:colId xmlns:a16="http://schemas.microsoft.com/office/drawing/2014/main" val="4052299545"/>
                    </a:ext>
                  </a:extLst>
                </a:gridCol>
                <a:gridCol w="360001">
                  <a:extLst>
                    <a:ext uri="{9D8B030D-6E8A-4147-A177-3AD203B41FA5}">
                      <a16:colId xmlns:a16="http://schemas.microsoft.com/office/drawing/2014/main" val="3639896807"/>
                    </a:ext>
                  </a:extLst>
                </a:gridCol>
                <a:gridCol w="360001">
                  <a:extLst>
                    <a:ext uri="{9D8B030D-6E8A-4147-A177-3AD203B41FA5}">
                      <a16:colId xmlns:a16="http://schemas.microsoft.com/office/drawing/2014/main" val="3526363913"/>
                    </a:ext>
                  </a:extLst>
                </a:gridCol>
                <a:gridCol w="143123">
                  <a:extLst>
                    <a:ext uri="{9D8B030D-6E8A-4147-A177-3AD203B41FA5}">
                      <a16:colId xmlns:a16="http://schemas.microsoft.com/office/drawing/2014/main" val="862795200"/>
                    </a:ext>
                  </a:extLst>
                </a:gridCol>
                <a:gridCol w="2528884">
                  <a:extLst>
                    <a:ext uri="{9D8B030D-6E8A-4147-A177-3AD203B41FA5}">
                      <a16:colId xmlns:a16="http://schemas.microsoft.com/office/drawing/2014/main" val="1600385275"/>
                    </a:ext>
                  </a:extLst>
                </a:gridCol>
                <a:gridCol w="1161645">
                  <a:extLst>
                    <a:ext uri="{9D8B030D-6E8A-4147-A177-3AD203B41FA5}">
                      <a16:colId xmlns:a16="http://schemas.microsoft.com/office/drawing/2014/main" val="1778114973"/>
                    </a:ext>
                  </a:extLst>
                </a:gridCol>
              </a:tblGrid>
              <a:tr h="1795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Oct 31, 23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328129"/>
                  </a:ext>
                </a:extLst>
              </a:tr>
              <a:tr h="1795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ASSETS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4559711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Current Assets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3748400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Checking/Savings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2429051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First Bank Checking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1,827,610.33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3489079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UMB Senior Bond Fund - 8486.1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936.23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8385615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UMB Reserve Fund - 8486.2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1,025,595.95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0223864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UMB Sub Bond 8487-1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126.16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5620383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UMB Sub Project Fund - 8487.2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1,930.41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9225039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Checking/Savings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2,856,199.08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1993131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Other Current Assets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383.68</a:t>
                      </a:r>
                      <a:endParaRPr lang="en-US" sz="9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5206239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Current Assets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2,856,582.76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8950148"/>
                  </a:ext>
                </a:extLst>
              </a:tr>
              <a:tr h="17950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ASSETS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2,856,582.76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8262408"/>
                  </a:ext>
                </a:extLst>
              </a:tr>
              <a:tr h="17950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LIABILITIES &amp; EQUITY</a:t>
                      </a:r>
                      <a:endParaRPr lang="en-US" sz="9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1628297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Liabilities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2852287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Current Liabilities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7492666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Accounts Payable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9737550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Accounts Payable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921,258.90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5749161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Accounts Payable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921,258.90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6036649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Other Current Liabilities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9317932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Due to District 1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39,723.75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1461133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Deferred Prop Tax Rev - O&amp;M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383.68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0490583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Other Current Liabilities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40,107.43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8509585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Current Liabilities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961,366.33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2808643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Liabilities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961,366.33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6780677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Equity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5453013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Fund Balance - Debt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1,367,383.08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9715055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Retained Earnings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-105,841.20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9181472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633,674.55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8959649"/>
                  </a:ext>
                </a:extLst>
              </a:tr>
              <a:tr h="1795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Equity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1,895,216.43</a:t>
                      </a:r>
                      <a:endParaRPr lang="en-US" sz="9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0663732"/>
                  </a:ext>
                </a:extLst>
              </a:tr>
              <a:tr h="17950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 LIABILITIES &amp; EQUITY</a:t>
                      </a:r>
                      <a:endParaRPr lang="en-US" sz="9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2,856,582.76</a:t>
                      </a:r>
                      <a:endParaRPr lang="en-US" sz="9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442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8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60600-D48E-8EE8-A3C2-8937926E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Agenda Item 4)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Unaudited Financial Statements – Profit and Loss Budget Comparison as of 10/31/2023 (slide 1 of 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8AA705-7117-68AB-534D-73466D7E8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583031"/>
              </p:ext>
            </p:extLst>
          </p:nvPr>
        </p:nvGraphicFramePr>
        <p:xfrm>
          <a:off x="581891" y="1622744"/>
          <a:ext cx="11231418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365">
                  <a:extLst>
                    <a:ext uri="{9D8B030D-6E8A-4147-A177-3AD203B41FA5}">
                      <a16:colId xmlns:a16="http://schemas.microsoft.com/office/drawing/2014/main" val="3776417255"/>
                    </a:ext>
                  </a:extLst>
                </a:gridCol>
                <a:gridCol w="392365">
                  <a:extLst>
                    <a:ext uri="{9D8B030D-6E8A-4147-A177-3AD203B41FA5}">
                      <a16:colId xmlns:a16="http://schemas.microsoft.com/office/drawing/2014/main" val="3358465861"/>
                    </a:ext>
                  </a:extLst>
                </a:gridCol>
                <a:gridCol w="392365">
                  <a:extLst>
                    <a:ext uri="{9D8B030D-6E8A-4147-A177-3AD203B41FA5}">
                      <a16:colId xmlns:a16="http://schemas.microsoft.com/office/drawing/2014/main" val="2218908991"/>
                    </a:ext>
                  </a:extLst>
                </a:gridCol>
                <a:gridCol w="392365">
                  <a:extLst>
                    <a:ext uri="{9D8B030D-6E8A-4147-A177-3AD203B41FA5}">
                      <a16:colId xmlns:a16="http://schemas.microsoft.com/office/drawing/2014/main" val="408661492"/>
                    </a:ext>
                  </a:extLst>
                </a:gridCol>
                <a:gridCol w="3310572">
                  <a:extLst>
                    <a:ext uri="{9D8B030D-6E8A-4147-A177-3AD203B41FA5}">
                      <a16:colId xmlns:a16="http://schemas.microsoft.com/office/drawing/2014/main" val="2750781994"/>
                    </a:ext>
                  </a:extLst>
                </a:gridCol>
                <a:gridCol w="1299706">
                  <a:extLst>
                    <a:ext uri="{9D8B030D-6E8A-4147-A177-3AD203B41FA5}">
                      <a16:colId xmlns:a16="http://schemas.microsoft.com/office/drawing/2014/main" val="2577990992"/>
                    </a:ext>
                  </a:extLst>
                </a:gridCol>
                <a:gridCol w="294271">
                  <a:extLst>
                    <a:ext uri="{9D8B030D-6E8A-4147-A177-3AD203B41FA5}">
                      <a16:colId xmlns:a16="http://schemas.microsoft.com/office/drawing/2014/main" val="3098851038"/>
                    </a:ext>
                  </a:extLst>
                </a:gridCol>
                <a:gridCol w="1299706">
                  <a:extLst>
                    <a:ext uri="{9D8B030D-6E8A-4147-A177-3AD203B41FA5}">
                      <a16:colId xmlns:a16="http://schemas.microsoft.com/office/drawing/2014/main" val="2251169080"/>
                    </a:ext>
                  </a:extLst>
                </a:gridCol>
                <a:gridCol w="294271">
                  <a:extLst>
                    <a:ext uri="{9D8B030D-6E8A-4147-A177-3AD203B41FA5}">
                      <a16:colId xmlns:a16="http://schemas.microsoft.com/office/drawing/2014/main" val="2861206937"/>
                    </a:ext>
                  </a:extLst>
                </a:gridCol>
                <a:gridCol w="1544933">
                  <a:extLst>
                    <a:ext uri="{9D8B030D-6E8A-4147-A177-3AD203B41FA5}">
                      <a16:colId xmlns:a16="http://schemas.microsoft.com/office/drawing/2014/main" val="2706475593"/>
                    </a:ext>
                  </a:extLst>
                </a:gridCol>
                <a:gridCol w="294271">
                  <a:extLst>
                    <a:ext uri="{9D8B030D-6E8A-4147-A177-3AD203B41FA5}">
                      <a16:colId xmlns:a16="http://schemas.microsoft.com/office/drawing/2014/main" val="4070902231"/>
                    </a:ext>
                  </a:extLst>
                </a:gridCol>
                <a:gridCol w="1324228">
                  <a:extLst>
                    <a:ext uri="{9D8B030D-6E8A-4147-A177-3AD203B41FA5}">
                      <a16:colId xmlns:a16="http://schemas.microsoft.com/office/drawing/2014/main" val="2441322401"/>
                    </a:ext>
                  </a:extLst>
                </a:gridCol>
              </a:tblGrid>
              <a:tr h="127346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Jan - Oct 23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 Over Budget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 of Budget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3545804"/>
                  </a:ext>
                </a:extLst>
              </a:tr>
              <a:tr h="1215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Ordinary Income/Expense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9949149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2969481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Urban Renewal TIF - Debt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1,510,500.79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1,497,010.00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13,490.79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100.9%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3340998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Urban Renewal TIF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226,003.96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223,691.00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2,312.96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101.03%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5253152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Interest Income - Debt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40,529.79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2148115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CY Property Tax - O&amp;M</a:t>
                      </a:r>
                      <a:endParaRPr lang="pl-PL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2,856.24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3,237.00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-380.76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88.24%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2451170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Delinquent Interest -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-53.47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6011901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Prior Year Tax -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0.03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7567443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Specific Ownership Tax -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12,760.05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20,384.00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-7,623.95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62.6%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5122698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CY Property Tax - Debt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11,424.95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9,712.00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1,712.95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117.64%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8839126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Delinquent Interest - Debt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-13.40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98438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Prior Yr Tax - Debt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1457801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Specifice Ownership Tax - Debt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51,040.11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61,152.00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-10,111.89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83.46%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9490711"/>
                  </a:ext>
                </a:extLst>
              </a:tr>
              <a:tr h="1215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Impact Fees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0.71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8594810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1,855,049.88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1,815,186.00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39,863.88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102.2%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7270382"/>
                  </a:ext>
                </a:extLst>
              </a:tr>
            </a:tbl>
          </a:graphicData>
        </a:graphic>
      </p:graphicFrame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C50B6B5E-4AC8-5D6E-8AB0-0538723BD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59" y="5617272"/>
            <a:ext cx="1929867" cy="1022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FILTER" hidden="1">
            <a:extLst>
              <a:ext uri="{FF2B5EF4-FFF2-40B4-BE49-F238E27FC236}">
                <a16:creationId xmlns:a16="http://schemas.microsoft.com/office/drawing/2014/main" id="{6DF350EA-EF00-523C-2419-1034FF06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0" y="2308225"/>
            <a:ext cx="914400" cy="228600"/>
          </a:xfrm>
          <a:prstGeom prst="rect">
            <a:avLst/>
          </a:prstGeom>
        </p:spPr>
      </p:pic>
      <p:pic>
        <p:nvPicPr>
          <p:cNvPr id="7" name="HEADER" hidden="1">
            <a:extLst>
              <a:ext uri="{FF2B5EF4-FFF2-40B4-BE49-F238E27FC236}">
                <a16:creationId xmlns:a16="http://schemas.microsoft.com/office/drawing/2014/main" id="{8D2BF866-FF97-0FB1-EEBE-B2BB6D9A9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0" y="2308225"/>
            <a:ext cx="914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60600-D48E-8EE8-A3C2-8937926E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Agenda Item 4)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Unaudited Financial Statements – Profit and Loss Budget Comparison as of 10/31/2023 (slide 2 of 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8AA705-7117-68AB-534D-73466D7E8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743959"/>
              </p:ext>
            </p:extLst>
          </p:nvPr>
        </p:nvGraphicFramePr>
        <p:xfrm>
          <a:off x="581891" y="1622744"/>
          <a:ext cx="11231418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365">
                  <a:extLst>
                    <a:ext uri="{9D8B030D-6E8A-4147-A177-3AD203B41FA5}">
                      <a16:colId xmlns:a16="http://schemas.microsoft.com/office/drawing/2014/main" val="3776417255"/>
                    </a:ext>
                  </a:extLst>
                </a:gridCol>
                <a:gridCol w="392365">
                  <a:extLst>
                    <a:ext uri="{9D8B030D-6E8A-4147-A177-3AD203B41FA5}">
                      <a16:colId xmlns:a16="http://schemas.microsoft.com/office/drawing/2014/main" val="3358465861"/>
                    </a:ext>
                  </a:extLst>
                </a:gridCol>
                <a:gridCol w="392365">
                  <a:extLst>
                    <a:ext uri="{9D8B030D-6E8A-4147-A177-3AD203B41FA5}">
                      <a16:colId xmlns:a16="http://schemas.microsoft.com/office/drawing/2014/main" val="2218908991"/>
                    </a:ext>
                  </a:extLst>
                </a:gridCol>
                <a:gridCol w="392365">
                  <a:extLst>
                    <a:ext uri="{9D8B030D-6E8A-4147-A177-3AD203B41FA5}">
                      <a16:colId xmlns:a16="http://schemas.microsoft.com/office/drawing/2014/main" val="408661492"/>
                    </a:ext>
                  </a:extLst>
                </a:gridCol>
                <a:gridCol w="3310572">
                  <a:extLst>
                    <a:ext uri="{9D8B030D-6E8A-4147-A177-3AD203B41FA5}">
                      <a16:colId xmlns:a16="http://schemas.microsoft.com/office/drawing/2014/main" val="2750781994"/>
                    </a:ext>
                  </a:extLst>
                </a:gridCol>
                <a:gridCol w="1299706">
                  <a:extLst>
                    <a:ext uri="{9D8B030D-6E8A-4147-A177-3AD203B41FA5}">
                      <a16:colId xmlns:a16="http://schemas.microsoft.com/office/drawing/2014/main" val="2577990992"/>
                    </a:ext>
                  </a:extLst>
                </a:gridCol>
                <a:gridCol w="294271">
                  <a:extLst>
                    <a:ext uri="{9D8B030D-6E8A-4147-A177-3AD203B41FA5}">
                      <a16:colId xmlns:a16="http://schemas.microsoft.com/office/drawing/2014/main" val="3098851038"/>
                    </a:ext>
                  </a:extLst>
                </a:gridCol>
                <a:gridCol w="1299706">
                  <a:extLst>
                    <a:ext uri="{9D8B030D-6E8A-4147-A177-3AD203B41FA5}">
                      <a16:colId xmlns:a16="http://schemas.microsoft.com/office/drawing/2014/main" val="2251169080"/>
                    </a:ext>
                  </a:extLst>
                </a:gridCol>
                <a:gridCol w="294271">
                  <a:extLst>
                    <a:ext uri="{9D8B030D-6E8A-4147-A177-3AD203B41FA5}">
                      <a16:colId xmlns:a16="http://schemas.microsoft.com/office/drawing/2014/main" val="2861206937"/>
                    </a:ext>
                  </a:extLst>
                </a:gridCol>
                <a:gridCol w="1544933">
                  <a:extLst>
                    <a:ext uri="{9D8B030D-6E8A-4147-A177-3AD203B41FA5}">
                      <a16:colId xmlns:a16="http://schemas.microsoft.com/office/drawing/2014/main" val="2706475593"/>
                    </a:ext>
                  </a:extLst>
                </a:gridCol>
                <a:gridCol w="294271">
                  <a:extLst>
                    <a:ext uri="{9D8B030D-6E8A-4147-A177-3AD203B41FA5}">
                      <a16:colId xmlns:a16="http://schemas.microsoft.com/office/drawing/2014/main" val="4070902231"/>
                    </a:ext>
                  </a:extLst>
                </a:gridCol>
                <a:gridCol w="1324228">
                  <a:extLst>
                    <a:ext uri="{9D8B030D-6E8A-4147-A177-3AD203B41FA5}">
                      <a16:colId xmlns:a16="http://schemas.microsoft.com/office/drawing/2014/main" val="2441322401"/>
                    </a:ext>
                  </a:extLst>
                </a:gridCol>
              </a:tblGrid>
              <a:tr h="127346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Jan - Oct 23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 Over Budget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 of Budget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3545804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Expense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2371707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Bank Fees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136.00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5599576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Contingency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-1,200.00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0131256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Insurance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2,951.00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8102256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Intergovt Expenditures -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247,268.00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-247,268.00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597147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Miscellaneous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416672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Treasurer Collection Fee - O&amp;M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42.86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-6.14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87.47%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8178784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Treasurer Collection Fee - Debt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171.47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146.00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25.47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117.45%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7075801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Bond Expense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0106222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Paying Agent Fee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-7,000.00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6057116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Bond Interest - Series 2022A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613,075.00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613,075.00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9433502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Bond Principal Series 2022A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5291311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Bond Interest - Series 2022B(3)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329,350.00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-329,350.00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9424743"/>
                  </a:ext>
                </a:extLst>
              </a:tr>
              <a:tr h="1215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Bond Principal Series 2022B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-35,000.00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6222788"/>
                  </a:ext>
                </a:extLst>
              </a:tr>
              <a:tr h="1215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Bond Expense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1,218,075.00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1,589,425.00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-371,350.00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76.64%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6063111"/>
                  </a:ext>
                </a:extLst>
              </a:tr>
              <a:tr h="1215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Expense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1,221,376.33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1,838,288.00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-616,911.67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66.44%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6150806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Net Ordinary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633,673.55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-23,102.00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656,775.55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-2,742.94%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1535040"/>
                  </a:ext>
                </a:extLst>
              </a:tr>
              <a:tr h="11576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Income/Expense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9675201"/>
                  </a:ext>
                </a:extLst>
              </a:tr>
              <a:tr h="1215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Other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1,205.00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-1,204.00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0.08%</a:t>
                      </a:r>
                      <a:endParaRPr lang="en-US" sz="1200" b="0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5835774"/>
                  </a:ext>
                </a:extLst>
              </a:tr>
              <a:tr h="1215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Net Other Income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1,205.00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-1,204.00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0.08%</a:t>
                      </a:r>
                      <a:endParaRPr lang="en-US" sz="1200" b="0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2521149"/>
                  </a:ext>
                </a:extLst>
              </a:tr>
              <a:tr h="926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Net Income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633,674.55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-21,897.00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655,571.55</a:t>
                      </a:r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-2,893.89%</a:t>
                      </a:r>
                      <a:endParaRPr lang="en-US" sz="1200" b="1" i="0" u="none" strike="noStrike" dirty="0">
                        <a:solidFill>
                          <a:srgbClr val="3232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0078436"/>
                  </a:ext>
                </a:extLst>
              </a:tr>
            </a:tbl>
          </a:graphicData>
        </a:graphic>
      </p:graphicFrame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C50B6B5E-4AC8-5D6E-8AB0-0538723BD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59" y="5617272"/>
            <a:ext cx="1929867" cy="10228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FILTER" hidden="1">
            <a:extLst>
              <a:ext uri="{FF2B5EF4-FFF2-40B4-BE49-F238E27FC236}">
                <a16:creationId xmlns:a16="http://schemas.microsoft.com/office/drawing/2014/main" id="{6DF350EA-EF00-523C-2419-1034FF06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0" y="2308225"/>
            <a:ext cx="914400" cy="228600"/>
          </a:xfrm>
          <a:prstGeom prst="rect">
            <a:avLst/>
          </a:prstGeom>
        </p:spPr>
      </p:pic>
      <p:pic>
        <p:nvPicPr>
          <p:cNvPr id="7" name="HEADER" hidden="1">
            <a:extLst>
              <a:ext uri="{FF2B5EF4-FFF2-40B4-BE49-F238E27FC236}">
                <a16:creationId xmlns:a16="http://schemas.microsoft.com/office/drawing/2014/main" id="{8D2BF866-FF97-0FB1-EEBE-B2BB6D9A9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0" y="2308225"/>
            <a:ext cx="914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60600-D48E-8EE8-A3C2-8937926E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Agenda Item 5)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Budget Status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5A52-EDCB-1263-24BB-DB28A14A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C50B6B5E-4AC8-5D6E-8AB0-0538723BD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2" y="5520911"/>
            <a:ext cx="1660167" cy="8798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9D71B-119C-A967-57F5-B476A09EF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98" y="10138"/>
            <a:ext cx="7034764" cy="67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60600-D48E-8EE8-A3C2-8937926E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Agenda Item 5)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Budget Status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5A52-EDCB-1263-24BB-DB28A14A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C50B6B5E-4AC8-5D6E-8AB0-0538723BD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87" y="5679264"/>
            <a:ext cx="1618837" cy="8579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529ED-59B7-1495-A5AB-FE0290A5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450" y="58938"/>
            <a:ext cx="7631950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790</Words>
  <Application>Microsoft Office PowerPoint</Application>
  <PresentationFormat>Widescreen</PresentationFormat>
  <Paragraphs>261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GOLD HILL MESA METROPOLITAN DISTRICT NO. 2  ANNUAL TOWN  HALL MEETING  </vt:lpstr>
      <vt:lpstr>AGENDA</vt:lpstr>
      <vt:lpstr>Agenda Item 2) Current Public Infrastructure Projects</vt:lpstr>
      <vt:lpstr>Agenda Item 3) Current Bond Status</vt:lpstr>
      <vt:lpstr>Agenda Item 4) Unaudited Financial Statements – Balance Sheet as of 10/31/2023 </vt:lpstr>
      <vt:lpstr>Agenda Item 4) Unaudited Financial Statements – Profit and Loss Budget Comparison as of 10/31/2023 (slide 1 of 2)</vt:lpstr>
      <vt:lpstr>Agenda Item 4) Unaudited Financial Statements – Profit and Loss Budget Comparison as of 10/31/2023 (slide 2 of 2)</vt:lpstr>
      <vt:lpstr>Agenda Item 5) Budget Status for 2024</vt:lpstr>
      <vt:lpstr>Agenda Item 5) Budget Status for 2024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Harris</dc:creator>
  <cp:lastModifiedBy>Rebecca Harris</cp:lastModifiedBy>
  <cp:revision>6</cp:revision>
  <dcterms:created xsi:type="dcterms:W3CDTF">2023-09-20T18:15:53Z</dcterms:created>
  <dcterms:modified xsi:type="dcterms:W3CDTF">2023-11-10T21:11:51Z</dcterms:modified>
</cp:coreProperties>
</file>